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93" r:id="rId30"/>
    <p:sldId id="286" r:id="rId31"/>
    <p:sldId id="285" r:id="rId32"/>
    <p:sldId id="292" r:id="rId33"/>
    <p:sldId id="279" r:id="rId34"/>
    <p:sldId id="287" r:id="rId35"/>
    <p:sldId id="288" r:id="rId36"/>
    <p:sldId id="289" r:id="rId37"/>
    <p:sldId id="290" r:id="rId38"/>
    <p:sldId id="291" r:id="rId39"/>
    <p:sldId id="294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33"/>
  </p:normalViewPr>
  <p:slideViewPr>
    <p:cSldViewPr snapToGrid="0" snapToObjects="1">
      <p:cViewPr varScale="1">
        <p:scale>
          <a:sx n="57" d="100"/>
          <a:sy n="57" d="100"/>
        </p:scale>
        <p:origin x="10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1642129" y="10058400"/>
            <a:ext cx="696517" cy="6477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9"/>
          <p:cNvGrpSpPr/>
          <p:nvPr/>
        </p:nvGrpSpPr>
        <p:grpSpPr>
          <a:xfrm>
            <a:off x="9753601" y="7884159"/>
            <a:ext cx="3124766" cy="562189"/>
            <a:chOff x="0" y="0"/>
            <a:chExt cx="3124764" cy="562187"/>
          </a:xfrm>
        </p:grpSpPr>
        <p:sp>
          <p:nvSpPr>
            <p:cNvPr id="125" name="Shape 125"/>
            <p:cNvSpPr/>
            <p:nvPr/>
          </p:nvSpPr>
          <p:spPr>
            <a:xfrm>
              <a:off x="229903" y="165959"/>
              <a:ext cx="321864" cy="23234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CCECFF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866986">
                <a:spcBef>
                  <a:spcPts val="800"/>
                </a:spcBef>
                <a:defRPr sz="2600">
                  <a:solidFill>
                    <a:srgbClr val="CCEC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28" name="Group 128"/>
            <p:cNvGrpSpPr/>
            <p:nvPr/>
          </p:nvGrpSpPr>
          <p:grpSpPr>
            <a:xfrm>
              <a:off x="0" y="0"/>
              <a:ext cx="3124765" cy="562188"/>
              <a:chOff x="0" y="0"/>
              <a:chExt cx="3124764" cy="562187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0" y="0"/>
                <a:ext cx="3124765" cy="56218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866986">
                  <a:defRPr sz="3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127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124765" cy="5621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6285653" y="7769183"/>
            <a:ext cx="3034455" cy="460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866986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6285653" y="7769182"/>
            <a:ext cx="3034454" cy="460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866986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2pPr>
            <a:lvl3pPr marL="10287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4pPr>
            <a:lvl5pPr marL="17145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png"/><Relationship Id="rId8" Type="http://schemas.openxmlformats.org/officeDocument/2006/relationships/image" Target="../media/image9.tif"/><Relationship Id="rId9" Type="http://schemas.openxmlformats.org/officeDocument/2006/relationships/image" Target="../media/image10.gif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sasview.or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sine2020.eu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ithub.com/SasView" TargetMode="External"/><Relationship Id="rId3" Type="http://schemas.openxmlformats.org/officeDocument/2006/relationships/hyperlink" Target="http://www.sasview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trac.sasview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Relationship Id="rId3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218" y="8221226"/>
            <a:ext cx="6169567" cy="12339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ctrTitle"/>
          </p:nvPr>
        </p:nvSpPr>
        <p:spPr>
          <a:xfrm>
            <a:off x="1606575" y="1733038"/>
            <a:ext cx="10464801" cy="3302001"/>
          </a:xfrm>
          <a:prstGeom prst="rect">
            <a:avLst/>
          </a:prstGeom>
        </p:spPr>
        <p:txBody>
          <a:bodyPr/>
          <a:lstStyle/>
          <a:p>
            <a:r>
              <a:t>SasView : A Small Angle Scattering Analysis Software Package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ubTitle" sz="quarter" idx="1"/>
          </p:nvPr>
        </p:nvSpPr>
        <p:spPr>
          <a:xfrm>
            <a:off x="1270000" y="5257310"/>
            <a:ext cx="10464800" cy="21563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Andrew Jackson, European Spallation Source</a:t>
            </a:r>
          </a:p>
          <a:p>
            <a:r>
              <a:rPr dirty="0"/>
              <a:t>on behalf of the SasView </a:t>
            </a:r>
            <a:r>
              <a:rPr dirty="0" smtClean="0"/>
              <a:t>Collaboration</a:t>
            </a:r>
            <a:endParaRPr lang="en-US" dirty="0" smtClean="0"/>
          </a:p>
          <a:p>
            <a:endParaRPr lang="en-US" dirty="0"/>
          </a:p>
          <a:p>
            <a:r>
              <a:rPr lang="en-GB" sz="2300" dirty="0" smtClean="0"/>
              <a:t>Grenoble</a:t>
            </a:r>
            <a:r>
              <a:rPr lang="en-GB" sz="2300" smtClean="0"/>
              <a:t>, 3</a:t>
            </a:r>
            <a:r>
              <a:rPr lang="en-GB" sz="2300" baseline="30000" smtClean="0"/>
              <a:t>rd</a:t>
            </a:r>
            <a:r>
              <a:rPr lang="en-GB" sz="2300" smtClean="0"/>
              <a:t> April 2017</a:t>
            </a:r>
            <a:endParaRPr lang="en-GB" sz="2300" dirty="0"/>
          </a:p>
        </p:txBody>
      </p:sp>
      <p:pic>
        <p:nvPicPr>
          <p:cNvPr id="149" name="identleft_2linelar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6906" y="8425281"/>
            <a:ext cx="4582011" cy="982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ESS_Logo_Frugal_Blue_cmyk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38" y="355194"/>
            <a:ext cx="2746588" cy="1473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55414" y="382217"/>
            <a:ext cx="1423278" cy="1350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58131" y="85219"/>
            <a:ext cx="3264528" cy="2012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ns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49241" y="8153735"/>
            <a:ext cx="2543878" cy="12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83521" y="761508"/>
            <a:ext cx="2247901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utlogo.g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7988" y="8407306"/>
            <a:ext cx="1403547" cy="982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44" y="721432"/>
            <a:ext cx="2525803" cy="7131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828799" y="3794363"/>
            <a:ext cx="9347201" cy="546101"/>
          </a:xfrm>
          <a:prstGeom prst="rect">
            <a:avLst/>
          </a:prstGeom>
        </p:spPr>
        <p:txBody>
          <a:bodyPr/>
          <a:lstStyle/>
          <a:p>
            <a:r>
              <a:t>What Can SasView Do Currently?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20" name="Screen Shot 2016-03-16 at 19.32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75519"/>
            <a:ext cx="13004800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23" name="Shape 2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24" name="Screen Shot 2016-03-16 at 19.3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5761" y="1302273"/>
            <a:ext cx="3703923" cy="818462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581363" y="1970083"/>
            <a:ext cx="28332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Load Data …</a:t>
            </a:r>
          </a:p>
        </p:txBody>
      </p:sp>
      <p:sp>
        <p:nvSpPr>
          <p:cNvPr id="226" name="Shape 226"/>
          <p:cNvSpPr/>
          <p:nvPr/>
        </p:nvSpPr>
        <p:spPr>
          <a:xfrm>
            <a:off x="1278464" y="3036389"/>
            <a:ext cx="51704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Select Data Sets …</a:t>
            </a:r>
          </a:p>
          <a:p>
            <a:pPr algn="l">
              <a:defRPr sz="1800"/>
            </a:pPr>
            <a:r>
              <a:t>Here we have SANS &amp; USANS from latex spheres</a:t>
            </a:r>
          </a:p>
        </p:txBody>
      </p:sp>
      <p:sp>
        <p:nvSpPr>
          <p:cNvPr id="227" name="Shape 227"/>
          <p:cNvSpPr/>
          <p:nvPr/>
        </p:nvSpPr>
        <p:spPr>
          <a:xfrm>
            <a:off x="1936754" y="4382095"/>
            <a:ext cx="36461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Send to Fitting …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31" name="Screen Shot 2016-03-16 at 19.3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607" y="1221164"/>
            <a:ext cx="6118133" cy="826702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Send to fitting …</a:t>
            </a:r>
          </a:p>
        </p:txBody>
      </p:sp>
      <p:sp>
        <p:nvSpPr>
          <p:cNvPr id="233" name="Shape 233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Select a model …</a:t>
            </a:r>
          </a:p>
        </p:txBody>
      </p:sp>
      <p:sp>
        <p:nvSpPr>
          <p:cNvPr id="234" name="Shape 234"/>
          <p:cNvSpPr/>
          <p:nvPr/>
        </p:nvSpPr>
        <p:spPr>
          <a:xfrm>
            <a:off x="5123245" y="3374077"/>
            <a:ext cx="15389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38" name="Screen Shot 2016-03-16 at 19.3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607" y="1221164"/>
            <a:ext cx="6118133" cy="826702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Send to fitting …</a:t>
            </a:r>
          </a:p>
        </p:txBody>
      </p:sp>
      <p:sp>
        <p:nvSpPr>
          <p:cNvPr id="240" name="Shape 240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Select a model …</a:t>
            </a:r>
          </a:p>
        </p:txBody>
      </p:sp>
      <p:sp>
        <p:nvSpPr>
          <p:cNvPr id="241" name="Shape 241"/>
          <p:cNvSpPr/>
          <p:nvPr/>
        </p:nvSpPr>
        <p:spPr>
          <a:xfrm>
            <a:off x="1480600" y="4324350"/>
            <a:ext cx="3823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 parameters …</a:t>
            </a:r>
          </a:p>
        </p:txBody>
      </p:sp>
      <p:sp>
        <p:nvSpPr>
          <p:cNvPr id="242" name="Shape 242"/>
          <p:cNvSpPr/>
          <p:nvPr/>
        </p:nvSpPr>
        <p:spPr>
          <a:xfrm>
            <a:off x="5466069" y="4651018"/>
            <a:ext cx="1862388" cy="201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46" name="Screen Shot 2016-03-16 at 19.3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607" y="1221164"/>
            <a:ext cx="6118133" cy="826702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Send to fitting …</a:t>
            </a:r>
          </a:p>
        </p:txBody>
      </p:sp>
      <p:sp>
        <p:nvSpPr>
          <p:cNvPr id="248" name="Shape 248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Select a model …</a:t>
            </a:r>
          </a:p>
        </p:txBody>
      </p:sp>
      <p:sp>
        <p:nvSpPr>
          <p:cNvPr id="249" name="Shape 249"/>
          <p:cNvSpPr/>
          <p:nvPr/>
        </p:nvSpPr>
        <p:spPr>
          <a:xfrm>
            <a:off x="1480600" y="4324350"/>
            <a:ext cx="3823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 parameters …</a:t>
            </a:r>
          </a:p>
        </p:txBody>
      </p:sp>
      <p:sp>
        <p:nvSpPr>
          <p:cNvPr id="250" name="Shape 250"/>
          <p:cNvSpPr/>
          <p:nvPr/>
        </p:nvSpPr>
        <p:spPr>
          <a:xfrm>
            <a:off x="1976048" y="5600700"/>
            <a:ext cx="36123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 resolution …</a:t>
            </a:r>
          </a:p>
        </p:txBody>
      </p:sp>
      <p:sp>
        <p:nvSpPr>
          <p:cNvPr id="251" name="Shape 251"/>
          <p:cNvSpPr/>
          <p:nvPr/>
        </p:nvSpPr>
        <p:spPr>
          <a:xfrm>
            <a:off x="5865434" y="6089020"/>
            <a:ext cx="1279458" cy="6344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54" name="Shape 2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Send to fitting …</a:t>
            </a:r>
          </a:p>
        </p:txBody>
      </p:sp>
      <p:sp>
        <p:nvSpPr>
          <p:cNvPr id="256" name="Shape 256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Select a model …</a:t>
            </a:r>
          </a:p>
        </p:txBody>
      </p:sp>
      <p:sp>
        <p:nvSpPr>
          <p:cNvPr id="257" name="Shape 257"/>
          <p:cNvSpPr/>
          <p:nvPr/>
        </p:nvSpPr>
        <p:spPr>
          <a:xfrm>
            <a:off x="1480600" y="4324350"/>
            <a:ext cx="3823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 parameters …</a:t>
            </a:r>
          </a:p>
        </p:txBody>
      </p:sp>
      <p:sp>
        <p:nvSpPr>
          <p:cNvPr id="258" name="Shape 258"/>
          <p:cNvSpPr/>
          <p:nvPr/>
        </p:nvSpPr>
        <p:spPr>
          <a:xfrm>
            <a:off x="1976048" y="5600700"/>
            <a:ext cx="36123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 resolution …</a:t>
            </a:r>
          </a:p>
        </p:txBody>
      </p:sp>
      <p:pic>
        <p:nvPicPr>
          <p:cNvPr id="259" name="Screen Shot 2016-03-16 at 19.32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1475" y="1440312"/>
            <a:ext cx="5969350" cy="4565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Screen Shot 2016-03-16 at 19.33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5000" y="6129589"/>
            <a:ext cx="6002299" cy="337959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442080" y="6877050"/>
            <a:ext cx="4025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does it look?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64" name="Shape 2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65" name="Screen Shot 2016-03-16 at 19.3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903" y="1298292"/>
            <a:ext cx="5981284" cy="8090794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528417" y="2052721"/>
            <a:ext cx="446133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Choose which parameters to fit …</a:t>
            </a:r>
          </a:p>
        </p:txBody>
      </p:sp>
      <p:sp>
        <p:nvSpPr>
          <p:cNvPr id="267" name="Shape 267"/>
          <p:cNvSpPr/>
          <p:nvPr/>
        </p:nvSpPr>
        <p:spPr>
          <a:xfrm>
            <a:off x="4763266" y="3059225"/>
            <a:ext cx="1775191" cy="15141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70" name="Shape 2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71" name="Screen Shot 2016-03-16 at 19.3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903" y="1298292"/>
            <a:ext cx="5981284" cy="8090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528417" y="2052721"/>
            <a:ext cx="446133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Choose which parameters to fit …</a:t>
            </a:r>
          </a:p>
        </p:txBody>
      </p:sp>
      <p:sp>
        <p:nvSpPr>
          <p:cNvPr id="273" name="Shape 273"/>
          <p:cNvSpPr/>
          <p:nvPr/>
        </p:nvSpPr>
        <p:spPr>
          <a:xfrm>
            <a:off x="254248" y="5841956"/>
            <a:ext cx="58159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… and press the Fit button!</a:t>
            </a:r>
          </a:p>
        </p:txBody>
      </p:sp>
      <p:sp>
        <p:nvSpPr>
          <p:cNvPr id="274" name="Shape 274"/>
          <p:cNvSpPr/>
          <p:nvPr/>
        </p:nvSpPr>
        <p:spPr>
          <a:xfrm>
            <a:off x="8956379" y="8803261"/>
            <a:ext cx="1035698" cy="367506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093077" y="6205757"/>
            <a:ext cx="3298142" cy="24998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4763266" y="3059225"/>
            <a:ext cx="1775191" cy="15141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Constraints / Simultaneous Fit</a:t>
            </a:r>
          </a:p>
        </p:txBody>
      </p:sp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434985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But wait! We have two data sets of the same sample : SANS + USANS …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958745" y="2725196"/>
            <a:ext cx="11087309" cy="6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Analysis is where the science is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the USER’S JOB</a:t>
            </a:r>
          </a:p>
        </p:txBody>
      </p:sp>
      <p:sp>
        <p:nvSpPr>
          <p:cNvPr id="158" name="Shape 158"/>
          <p:cNvSpPr/>
          <p:nvPr/>
        </p:nvSpPr>
        <p:spPr>
          <a:xfrm>
            <a:off x="883632" y="4049368"/>
            <a:ext cx="11237536" cy="1108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Scattering is a tool and part of providing the tool should be analysis tools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the FACILITY’S JOB</a:t>
            </a:r>
          </a:p>
        </p:txBody>
      </p:sp>
      <p:sp>
        <p:nvSpPr>
          <p:cNvPr id="159" name="Shape 159"/>
          <p:cNvSpPr/>
          <p:nvPr/>
        </p:nvSpPr>
        <p:spPr>
          <a:xfrm>
            <a:off x="319603" y="6739933"/>
            <a:ext cx="12365594" cy="895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866986">
              <a:defRPr sz="5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 on disk is useless to EVERYBODY</a:t>
            </a:r>
          </a:p>
        </p:txBody>
      </p:sp>
      <p:sp>
        <p:nvSpPr>
          <p:cNvPr id="160" name="Shape 160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Analysis Software - Who’s Job is it Anyway?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1" animBg="1" advAuto="0"/>
      <p:bldP spid="158" grpId="2" animBg="1" advAuto="0"/>
      <p:bldP spid="159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Constraints / Simultaneous Fit</a:t>
            </a:r>
          </a:p>
        </p:txBody>
      </p:sp>
      <p:sp>
        <p:nvSpPr>
          <p:cNvPr id="283" name="Shape 2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296651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But wait! We have two data sets of the same sample : SANS + USANS …</a:t>
            </a:r>
          </a:p>
        </p:txBody>
      </p:sp>
      <p:pic>
        <p:nvPicPr>
          <p:cNvPr id="285" name="Screen Shot 2016-03-16 at 19.47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2847" y="1178998"/>
            <a:ext cx="6293293" cy="849956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658819" y="3844671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Set up a simultaneous fit …</a:t>
            </a:r>
          </a:p>
        </p:txBody>
      </p:sp>
      <p:sp>
        <p:nvSpPr>
          <p:cNvPr id="287" name="Shape 287"/>
          <p:cNvSpPr/>
          <p:nvPr/>
        </p:nvSpPr>
        <p:spPr>
          <a:xfrm flipV="1">
            <a:off x="5355563" y="2609457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Constraints / Simultaneous Fit</a:t>
            </a:r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296651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But wait! We have two data sets of the same sample : SANS + USANS …</a:t>
            </a:r>
          </a:p>
        </p:txBody>
      </p:sp>
      <p:pic>
        <p:nvPicPr>
          <p:cNvPr id="292" name="Screen Shot 2016-03-16 at 19.47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2847" y="1178998"/>
            <a:ext cx="6293293" cy="849956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658819" y="3844671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Set up a simultaneous fit …</a:t>
            </a:r>
          </a:p>
        </p:txBody>
      </p:sp>
      <p:sp>
        <p:nvSpPr>
          <p:cNvPr id="294" name="Shape 294"/>
          <p:cNvSpPr/>
          <p:nvPr/>
        </p:nvSpPr>
        <p:spPr>
          <a:xfrm>
            <a:off x="758152" y="5104929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… with constraints</a:t>
            </a:r>
          </a:p>
        </p:txBody>
      </p:sp>
      <p:sp>
        <p:nvSpPr>
          <p:cNvPr id="295" name="Shape 295"/>
          <p:cNvSpPr/>
          <p:nvPr/>
        </p:nvSpPr>
        <p:spPr>
          <a:xfrm flipV="1">
            <a:off x="5355563" y="2609457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6" name="Shape 296"/>
          <p:cNvSpPr/>
          <p:nvPr/>
        </p:nvSpPr>
        <p:spPr>
          <a:xfrm flipV="1">
            <a:off x="5651739" y="5090442"/>
            <a:ext cx="1070011" cy="397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Constraints / Simultaneous Fit</a:t>
            </a: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296651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But wait! We have two data sets of the same sample : SANS + USANS …</a:t>
            </a:r>
          </a:p>
        </p:txBody>
      </p:sp>
      <p:pic>
        <p:nvPicPr>
          <p:cNvPr id="301" name="Screen Shot 2016-03-16 at 19.47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2847" y="1178998"/>
            <a:ext cx="6293293" cy="8499562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658819" y="3844671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Set up a simultaneous fit …</a:t>
            </a:r>
          </a:p>
        </p:txBody>
      </p:sp>
      <p:sp>
        <p:nvSpPr>
          <p:cNvPr id="303" name="Shape 303"/>
          <p:cNvSpPr/>
          <p:nvPr/>
        </p:nvSpPr>
        <p:spPr>
          <a:xfrm>
            <a:off x="758152" y="5104929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… with constraints</a:t>
            </a:r>
          </a:p>
        </p:txBody>
      </p:sp>
      <p:sp>
        <p:nvSpPr>
          <p:cNvPr id="304" name="Shape 304"/>
          <p:cNvSpPr/>
          <p:nvPr/>
        </p:nvSpPr>
        <p:spPr>
          <a:xfrm>
            <a:off x="525484" y="6559936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Now press the Fit button!</a:t>
            </a:r>
          </a:p>
        </p:txBody>
      </p:sp>
      <p:sp>
        <p:nvSpPr>
          <p:cNvPr id="305" name="Shape 305"/>
          <p:cNvSpPr/>
          <p:nvPr/>
        </p:nvSpPr>
        <p:spPr>
          <a:xfrm flipV="1">
            <a:off x="5651739" y="5090442"/>
            <a:ext cx="1070011" cy="397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6" name="Shape 306"/>
          <p:cNvSpPr/>
          <p:nvPr/>
        </p:nvSpPr>
        <p:spPr>
          <a:xfrm flipV="1">
            <a:off x="5355563" y="2609457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8374243" y="6587649"/>
            <a:ext cx="1035697" cy="367506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8" name="Shape 308"/>
          <p:cNvSpPr/>
          <p:nvPr/>
        </p:nvSpPr>
        <p:spPr>
          <a:xfrm flipV="1">
            <a:off x="6280531" y="6738989"/>
            <a:ext cx="2020208" cy="1514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Constraints / Simultaneous Fit</a:t>
            </a:r>
          </a:p>
        </p:txBody>
      </p:sp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12" name="Screen Shot 2016-03-16 at 19.51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4135" y="1174289"/>
            <a:ext cx="6073030" cy="8050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Screen Shot 2016-03-16 at 19.51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573" y="1183032"/>
            <a:ext cx="6073030" cy="8205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Fitting </a:t>
            </a:r>
            <a:r>
              <a:rPr dirty="0" smtClean="0"/>
              <a:t>Algorithms</a:t>
            </a:r>
            <a:endParaRPr dirty="0"/>
          </a:p>
        </p:txBody>
      </p:sp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323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9196" y="1223126"/>
            <a:ext cx="3962983" cy="5047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6" y="6350842"/>
            <a:ext cx="3175001" cy="3218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Fitting Algorithms</a:t>
            </a:r>
          </a:p>
        </p:txBody>
      </p:sp>
      <p:sp>
        <p:nvSpPr>
          <p:cNvPr id="330" name="Shape 3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331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Fitting Algorithms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340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Fitting Algorithms</a:t>
            </a:r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349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Fitting Algorithms</a:t>
            </a:r>
          </a:p>
        </p:txBody>
      </p:sp>
      <p:sp>
        <p:nvSpPr>
          <p:cNvPr id="357" name="Shape 3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358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Calculation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24" y="1392700"/>
            <a:ext cx="5227792" cy="7896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3" t="5639" r="8272" b="7857"/>
          <a:stretch/>
        </p:blipFill>
        <p:spPr>
          <a:xfrm>
            <a:off x="6386732" y="1267850"/>
            <a:ext cx="6260123" cy="4445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67" y="5838092"/>
            <a:ext cx="4550463" cy="36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711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958745" y="2725196"/>
            <a:ext cx="11087309" cy="61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866986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But … where are the resources?</a:t>
            </a:r>
          </a:p>
        </p:txBody>
      </p:sp>
      <p:sp>
        <p:nvSpPr>
          <p:cNvPr id="163" name="Shape 163"/>
          <p:cNvSpPr/>
          <p:nvPr/>
        </p:nvSpPr>
        <p:spPr>
          <a:xfrm>
            <a:off x="883632" y="4049367"/>
            <a:ext cx="11237536" cy="1601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866986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More pressing tasks for all of us : maintaining &amp; improving instrumentation, bringing in and supporting users, dealing with instrument control and data reduction software …</a:t>
            </a:r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Analysis Software - Who’s Job is it Anyway?</a:t>
            </a:r>
          </a:p>
        </p:txBody>
      </p:sp>
      <p:sp>
        <p:nvSpPr>
          <p:cNvPr id="165" name="Shape 165"/>
          <p:cNvSpPr/>
          <p:nvPr/>
        </p:nvSpPr>
        <p:spPr>
          <a:xfrm>
            <a:off x="958746" y="6708786"/>
            <a:ext cx="11087308" cy="160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Data Analysis is bottom of the heap … </a:t>
            </a:r>
          </a:p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 … need to pool resources.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animBg="1" advAuto="0"/>
      <p:bldP spid="163" grpId="2" animBg="1" advAuto="0"/>
      <p:bldP spid="165" grpId="3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P(r) Inversion</a:t>
            </a:r>
            <a:endParaRPr dirty="0"/>
          </a:p>
        </p:txBody>
      </p:sp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8" y="1392702"/>
            <a:ext cx="4346136" cy="7506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6810" r="7977" b="7780"/>
          <a:stretch/>
        </p:blipFill>
        <p:spPr>
          <a:xfrm>
            <a:off x="6091309" y="1181686"/>
            <a:ext cx="5849078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t="6473" r="7177" b="8391"/>
          <a:stretch/>
        </p:blipFill>
        <p:spPr>
          <a:xfrm>
            <a:off x="5861177" y="5347099"/>
            <a:ext cx="6121414" cy="400791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Correlation Function Analysis (new!)</a:t>
            </a:r>
            <a:endParaRPr dirty="0"/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7" y="2391508"/>
            <a:ext cx="6186381" cy="7094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584090"/>
            <a:ext cx="4988862" cy="37856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50" y="5516880"/>
            <a:ext cx="4988862" cy="378010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67"/>
          <p:cNvSpPr/>
          <p:nvPr/>
        </p:nvSpPr>
        <p:spPr>
          <a:xfrm>
            <a:off x="476124" y="687618"/>
            <a:ext cx="24381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>
                <a:latin typeface="Arial" charset="0"/>
                <a:ea typeface="Arial" charset="0"/>
                <a:cs typeface="Arial" charset="0"/>
              </a:rPr>
              <a:t>Batch fitting …</a:t>
            </a:r>
          </a:p>
        </p:txBody>
      </p:sp>
      <p:pic>
        <p:nvPicPr>
          <p:cNvPr id="11" name="Screen Shot 2016-03-16 at 20.15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176" y="1389359"/>
            <a:ext cx="5501107" cy="6304015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Features</a:t>
            </a:r>
          </a:p>
        </p:txBody>
      </p:sp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374" name="Screen Shot 2016-03-16 at 20.10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3525" y="2088134"/>
            <a:ext cx="3583290" cy="3574717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7265307" y="1554655"/>
            <a:ext cx="297998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>
                <a:latin typeface="Arial" charset="0"/>
                <a:ea typeface="Arial" charset="0"/>
                <a:cs typeface="Arial" charset="0"/>
              </a:rPr>
              <a:t>SLD Calculator …</a:t>
            </a:r>
          </a:p>
        </p:txBody>
      </p:sp>
      <p:pic>
        <p:nvPicPr>
          <p:cNvPr id="376" name="Screen Shot 2016-03-16 at 20.12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5392" y="5946147"/>
            <a:ext cx="5814383" cy="349445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1187182" y="8286823"/>
            <a:ext cx="55011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rPr sz="2800">
                <a:latin typeface="Arial" charset="0"/>
                <a:ea typeface="Arial" charset="0"/>
                <a:cs typeface="Arial" charset="0"/>
              </a:rPr>
              <a:t>Sum &amp; Multiplication of Models …</a:t>
            </a:r>
          </a:p>
        </p:txBody>
      </p:sp>
    </p:spTree>
    <p:extLst>
      <p:ext uri="{BB962C8B-B14F-4D97-AF65-F5344CB8AC3E}">
        <p14:creationId xmlns:p14="http://schemas.microsoft.com/office/powerpoint/2010/main" val="540198264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creen Shot 2016-03-16 at 19.5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163" y="2082017"/>
            <a:ext cx="5983687" cy="3695647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2D Modelling</a:t>
            </a:r>
          </a:p>
        </p:txBody>
      </p:sp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318" name="Screen Shot 2016-03-16 at 19.58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163" y="5753257"/>
            <a:ext cx="4010145" cy="3661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 Shot 2016-03-16 at 20.01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2118" y="3593782"/>
            <a:ext cx="2889950" cy="21838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3244296" y="1188324"/>
            <a:ext cx="651620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Oriented</a:t>
            </a:r>
            <a:r>
              <a:rPr kumimoji="0" lang="en-US" sz="28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 systems &amp; Magnetic Scattering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366" y="2227150"/>
            <a:ext cx="4635295" cy="5392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r="3665" b="9271"/>
          <a:stretch/>
        </p:blipFill>
        <p:spPr>
          <a:xfrm>
            <a:off x="9270609" y="3880172"/>
            <a:ext cx="3615397" cy="2653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5573" r="3665" b="6881"/>
          <a:stretch/>
        </p:blipFill>
        <p:spPr>
          <a:xfrm>
            <a:off x="9270609" y="6780198"/>
            <a:ext cx="3615397" cy="25607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386732" y="2082017"/>
            <a:ext cx="0" cy="7332933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9350134" y="3880172"/>
            <a:ext cx="41036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NSF</a:t>
            </a: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05437" y="6780198"/>
            <a:ext cx="29976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SF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Models</a:t>
            </a:r>
          </a:p>
        </p:txBody>
      </p:sp>
      <p:sp>
        <p:nvSpPr>
          <p:cNvPr id="380" name="Shape 3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1765132" y="1664058"/>
            <a:ext cx="9474536" cy="5702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t>Old Way</a:t>
            </a:r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Write a model in python and drop it in plugin folder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Easy but no polydispersity available</a:t>
            </a:r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Write a model in C and incorporate into SasView 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Difficult and need to recompile whole programme</a:t>
            </a:r>
          </a:p>
          <a:p>
            <a:pPr algn="l"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t>New Way</a:t>
            </a:r>
            <a:endParaRPr b="0"/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Models distributed in separate package (sasmodels)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separation of models from GUI 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simpler addition of models by users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speed! GPU and parallel processing</a:t>
            </a:r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All models work the same </a:t>
            </a:r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Write in python and/or C and drop in plugin folder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Models</a:t>
            </a:r>
          </a:p>
        </p:txBody>
      </p:sp>
      <p:sp>
        <p:nvSpPr>
          <p:cNvPr id="384" name="Shape 3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5323271" y="1155562"/>
            <a:ext cx="2358258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Pure Python</a:t>
            </a:r>
          </a:p>
        </p:txBody>
      </p:sp>
      <p:pic>
        <p:nvPicPr>
          <p:cNvPr id="386" name="Screen Shot 2016-10-05 at 20.34.28.png"/>
          <p:cNvPicPr>
            <a:picLocks noChangeAspect="1"/>
          </p:cNvPicPr>
          <p:nvPr/>
        </p:nvPicPr>
        <p:blipFill>
          <a:blip r:embed="rId2">
            <a:extLst/>
          </a:blip>
          <a:srcRect b="34913"/>
          <a:stretch>
            <a:fillRect/>
          </a:stretch>
        </p:blipFill>
        <p:spPr>
          <a:xfrm>
            <a:off x="23412" y="1688939"/>
            <a:ext cx="8152565" cy="7563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Screen Shot 2016-10-05 at 20.34.28.png"/>
          <p:cNvPicPr>
            <a:picLocks noChangeAspect="1"/>
          </p:cNvPicPr>
          <p:nvPr/>
        </p:nvPicPr>
        <p:blipFill>
          <a:blip r:embed="rId2">
            <a:extLst/>
          </a:blip>
          <a:srcRect t="65626"/>
          <a:stretch>
            <a:fillRect/>
          </a:stretch>
        </p:blipFill>
        <p:spPr>
          <a:xfrm>
            <a:off x="5113032" y="5786194"/>
            <a:ext cx="8152565" cy="399441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8760405" y="2216834"/>
            <a:ext cx="3786176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Documentation</a:t>
            </a:r>
          </a:p>
          <a:p>
            <a:pPr marL="444500" indent="-444500" algn="l">
              <a:buSzPct val="75000"/>
              <a:buChar char="•"/>
            </a:pPr>
            <a:r>
              <a:t>Description</a:t>
            </a:r>
          </a:p>
          <a:p>
            <a:pPr marL="444500" indent="-444500" algn="l">
              <a:buSzPct val="75000"/>
              <a:buChar char="•"/>
            </a:pPr>
            <a:r>
              <a:t>Parameters</a:t>
            </a:r>
          </a:p>
          <a:p>
            <a:pPr marL="444500" indent="-444500" algn="l">
              <a:buSzPct val="75000"/>
              <a:buChar char="•"/>
            </a:pPr>
            <a:r>
              <a:t>Calculation</a:t>
            </a:r>
          </a:p>
          <a:p>
            <a:pPr marL="444500" indent="-444500" algn="l">
              <a:buSzPct val="75000"/>
              <a:buChar char="•"/>
            </a:pPr>
            <a:r>
              <a:t>Tests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2784380" y="7050502"/>
            <a:ext cx="7774565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SESANS</a:t>
            </a:r>
            <a:endParaRPr dirty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Automatic transform of SANS model to P(z</a:t>
            </a:r>
            <a:r>
              <a:rPr dirty="0" smtClean="0"/>
              <a:t>)</a:t>
            </a:r>
            <a:endParaRPr lang="en-US" dirty="0" smtClean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Plotting and fitting of SESANS data from GUI</a:t>
            </a:r>
            <a:endParaRPr dirty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Example scripts for fitting SESANS data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Simultaneous fitting of SANS &amp; SESANS</a:t>
            </a:r>
          </a:p>
        </p:txBody>
      </p:sp>
      <p:sp>
        <p:nvSpPr>
          <p:cNvPr id="392" name="Shape 392"/>
          <p:cNvSpPr/>
          <p:nvPr/>
        </p:nvSpPr>
        <p:spPr>
          <a:xfrm>
            <a:off x="3249370" y="2084834"/>
            <a:ext cx="6506060" cy="267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Models</a:t>
            </a:r>
            <a:endParaRPr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New models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New model package (sasmodels) 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Separation of models from GUI 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Simpler addition of models by users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Speed! GPU and parallel processing</a:t>
            </a:r>
          </a:p>
        </p:txBody>
      </p:sp>
      <p:sp>
        <p:nvSpPr>
          <p:cNvPr id="393" name="Shape 393"/>
          <p:cNvSpPr/>
          <p:nvPr/>
        </p:nvSpPr>
        <p:spPr>
          <a:xfrm>
            <a:off x="2717169" y="6130856"/>
            <a:ext cx="7908988" cy="95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Documentation</a:t>
            </a:r>
            <a:endParaRPr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Enhanced, updated documentation for models</a:t>
            </a:r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SasView </a:t>
            </a:r>
            <a:r>
              <a:rPr dirty="0" smtClean="0"/>
              <a:t>4.</a:t>
            </a:r>
            <a:r>
              <a:rPr lang="en-US" dirty="0" smtClean="0"/>
              <a:t>1</a:t>
            </a:r>
            <a:r>
              <a:rPr dirty="0" smtClean="0"/>
              <a:t> </a:t>
            </a:r>
            <a:r>
              <a:rPr dirty="0"/>
              <a:t>is Out!</a:t>
            </a:r>
          </a:p>
        </p:txBody>
      </p:sp>
      <p:sp>
        <p:nvSpPr>
          <p:cNvPr id="395" name="Shape 395"/>
          <p:cNvSpPr/>
          <p:nvPr/>
        </p:nvSpPr>
        <p:spPr>
          <a:xfrm>
            <a:off x="4871299" y="1338234"/>
            <a:ext cx="3262202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u="sng"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www.sasview.org</a:t>
            </a:r>
          </a:p>
        </p:txBody>
      </p:sp>
      <p:sp>
        <p:nvSpPr>
          <p:cNvPr id="3" name="Rectangle 2"/>
          <p:cNvSpPr/>
          <p:nvPr/>
        </p:nvSpPr>
        <p:spPr>
          <a:xfrm>
            <a:off x="3672939" y="5030134"/>
            <a:ext cx="56589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latin typeface="Arial" charset="0"/>
                <a:ea typeface="Arial" charset="0"/>
                <a:cs typeface="Arial" charset="0"/>
              </a:rPr>
              <a:t>Correlation Function Analysis</a:t>
            </a:r>
          </a:p>
          <a:p>
            <a:r>
              <a:rPr lang="en-US" sz="3000" i="1" dirty="0" smtClean="0">
                <a:latin typeface="Arial" charset="0"/>
                <a:ea typeface="Arial" charset="0"/>
                <a:cs typeface="Arial" charset="0"/>
              </a:rPr>
              <a:t>CCP13 </a:t>
            </a:r>
            <a:r>
              <a:rPr lang="en-US" sz="3000" i="1" dirty="0" err="1" smtClean="0">
                <a:latin typeface="Arial" charset="0"/>
                <a:ea typeface="Arial" charset="0"/>
                <a:cs typeface="Arial" charset="0"/>
              </a:rPr>
              <a:t>corfunc</a:t>
            </a:r>
            <a:r>
              <a:rPr lang="en-US" sz="3000" i="1" dirty="0" smtClean="0">
                <a:latin typeface="Arial" charset="0"/>
                <a:ea typeface="Arial" charset="0"/>
                <a:cs typeface="Arial" charset="0"/>
              </a:rPr>
              <a:t> algorithm</a:t>
            </a:r>
            <a:endParaRPr lang="en-US" sz="3000" i="1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…</a:t>
            </a:r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1903224" y="1577186"/>
            <a:ext cx="9198352" cy="201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GUI Refactoring</a:t>
            </a:r>
            <a:endParaRPr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Move to QT - current and well supported toolkit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Complete separation of GUI and calculation code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Non-desktop UIs</a:t>
            </a:r>
          </a:p>
        </p:txBody>
      </p:sp>
      <p:sp>
        <p:nvSpPr>
          <p:cNvPr id="400" name="Shape 400"/>
          <p:cNvSpPr/>
          <p:nvPr/>
        </p:nvSpPr>
        <p:spPr>
          <a:xfrm>
            <a:off x="3658329" y="3698084"/>
            <a:ext cx="5688142" cy="4042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Sasmodels Enhancements</a:t>
            </a:r>
            <a:endParaRPr sz="3200"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3200" b="0" dirty="0"/>
              <a:t>Return F(q) from models</a:t>
            </a:r>
          </a:p>
          <a:p>
            <a:pPr lvl="1">
              <a:defRPr sz="3100" b="1" i="1">
                <a:latin typeface="Arial"/>
                <a:ea typeface="Arial"/>
                <a:cs typeface="Arial"/>
                <a:sym typeface="Arial"/>
              </a:defRPr>
            </a:pPr>
            <a:r>
              <a:rPr sz="3200" b="0" dirty="0"/>
              <a:t>Beta approximation</a:t>
            </a:r>
          </a:p>
          <a:p>
            <a:pPr lvl="1">
              <a:defRPr sz="3100" b="1" i="1">
                <a:latin typeface="Arial"/>
                <a:ea typeface="Arial"/>
                <a:cs typeface="Arial"/>
                <a:sym typeface="Arial"/>
              </a:defRPr>
            </a:pPr>
            <a:r>
              <a:rPr sz="3200" b="0" dirty="0"/>
              <a:t>Coherent </a:t>
            </a:r>
            <a:r>
              <a:rPr sz="3200" b="0" dirty="0" smtClean="0"/>
              <a:t>sums</a:t>
            </a:r>
            <a:endParaRPr lang="en-US" sz="3200" b="0" dirty="0" smtClean="0"/>
          </a:p>
          <a:p>
            <a:pPr lvl="1">
              <a:defRPr sz="3100" b="1">
                <a:latin typeface="Arial"/>
                <a:ea typeface="Arial"/>
                <a:cs typeface="Arial"/>
                <a:sym typeface="Arial"/>
              </a:defRPr>
            </a:pPr>
            <a:endParaRPr sz="3200"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b="0" dirty="0" smtClean="0"/>
              <a:t>Constraints refactor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3200" b="0" dirty="0" smtClean="0"/>
              <a:t>Multi-GPU support</a:t>
            </a:r>
            <a:endParaRPr lang="en-US" sz="3200" dirty="0" smtClean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b="0" dirty="0" smtClean="0"/>
              <a:t>Interface for </a:t>
            </a:r>
            <a:r>
              <a:rPr lang="en-US" sz="3200" b="0" dirty="0" err="1" smtClean="0"/>
              <a:t>SasFit</a:t>
            </a:r>
            <a:r>
              <a:rPr lang="en-US" sz="3200" b="0" dirty="0" smtClean="0"/>
              <a:t> models</a:t>
            </a:r>
          </a:p>
        </p:txBody>
      </p:sp>
      <p:sp>
        <p:nvSpPr>
          <p:cNvPr id="401" name="Shape 401"/>
          <p:cNvSpPr/>
          <p:nvPr/>
        </p:nvSpPr>
        <p:spPr>
          <a:xfrm>
            <a:off x="4554137" y="7840851"/>
            <a:ext cx="3896526" cy="146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Documentation</a:t>
            </a:r>
            <a:endParaRPr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Tutorials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Manual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50134" y="3880172"/>
            <a:ext cx="41036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NSF</a:t>
            </a: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…</a:t>
            </a:r>
          </a:p>
        </p:txBody>
      </p:sp>
      <p:sp>
        <p:nvSpPr>
          <p:cNvPr id="404" name="Shape 4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3634276" y="1720697"/>
            <a:ext cx="5202179" cy="100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t>And much more!</a:t>
            </a:r>
            <a:endParaRPr b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See Roadmap and Tickets</a:t>
            </a:r>
          </a:p>
        </p:txBody>
      </p:sp>
      <p:sp>
        <p:nvSpPr>
          <p:cNvPr id="406" name="Shape 406"/>
          <p:cNvSpPr/>
          <p:nvPr/>
        </p:nvSpPr>
        <p:spPr>
          <a:xfrm>
            <a:off x="2933298" y="3155816"/>
            <a:ext cx="6604135" cy="344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Contributions Needed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All skill sets welcome</a:t>
            </a:r>
            <a:endParaRPr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Models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 smtClean="0"/>
              <a:t>Testing</a:t>
            </a:r>
            <a:endParaRPr lang="en-US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lang="en-US" b="0" dirty="0" smtClean="0"/>
              <a:t>Core development</a:t>
            </a:r>
            <a:endParaRPr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Documentation 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Admin and Infrastructure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50134" y="3880172"/>
            <a:ext cx="41036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NSF</a:t>
            </a: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69" y="4377240"/>
            <a:ext cx="7378895" cy="37556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3332" y="567261"/>
            <a:ext cx="11043408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b="1" dirty="0"/>
              <a:t>SasView code camp </a:t>
            </a:r>
            <a:r>
              <a:rPr lang="en-US" sz="2560" b="1" dirty="0">
                <a:solidFill>
                  <a:schemeClr val="accent1"/>
                </a:solidFill>
              </a:rPr>
              <a:t>(http://trac.sasview.org/wiki/CodeCampVI)</a:t>
            </a:r>
            <a:endParaRPr lang="en-GB" sz="256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3864" y="1472951"/>
            <a:ext cx="10950434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40"/>
              </a:spcAft>
            </a:pPr>
            <a:r>
              <a:rPr lang="en-US" sz="2400" dirty="0"/>
              <a:t>Start on Tuesday </a:t>
            </a:r>
            <a:r>
              <a:rPr lang="en-US" sz="2400" b="1" dirty="0"/>
              <a:t>4</a:t>
            </a:r>
            <a:r>
              <a:rPr lang="en-US" sz="2400" b="1" baseline="30000" dirty="0"/>
              <a:t>th</a:t>
            </a:r>
            <a:r>
              <a:rPr lang="en-US" sz="2400" b="1" dirty="0"/>
              <a:t> April at 9:00 at room MD-1-21 </a:t>
            </a:r>
            <a:r>
              <a:rPr lang="en-US" sz="2400" dirty="0"/>
              <a:t>(ESRF)</a:t>
            </a:r>
          </a:p>
          <a:p>
            <a:pPr>
              <a:spcAft>
                <a:spcPts val="640"/>
              </a:spcAft>
            </a:pPr>
            <a:r>
              <a:rPr lang="en-US" sz="2400" dirty="0"/>
              <a:t>Introduction for new contributors: 4</a:t>
            </a:r>
            <a:r>
              <a:rPr lang="en-US" sz="2400" baseline="30000" dirty="0"/>
              <a:t>th</a:t>
            </a:r>
            <a:r>
              <a:rPr lang="en-US" sz="2400" dirty="0"/>
              <a:t> April at 13:00 (possibly at SB401)</a:t>
            </a:r>
          </a:p>
          <a:p>
            <a:pPr>
              <a:spcAft>
                <a:spcPts val="640"/>
              </a:spcAft>
            </a:pPr>
            <a:r>
              <a:rPr lang="en-US" sz="2400" dirty="0"/>
              <a:t>Roadmap discussion: Friday </a:t>
            </a:r>
            <a:r>
              <a:rPr lang="en-US" sz="2400" b="1" dirty="0"/>
              <a:t>7</a:t>
            </a:r>
            <a:r>
              <a:rPr lang="en-US" sz="2400" b="1" baseline="30000" dirty="0"/>
              <a:t>th</a:t>
            </a:r>
            <a:r>
              <a:rPr lang="en-US" sz="2400" b="1" dirty="0"/>
              <a:t> April at 15:30 </a:t>
            </a:r>
            <a:r>
              <a:rPr lang="en-US" sz="2400" dirty="0"/>
              <a:t>(PSCM common room SB213?)</a:t>
            </a:r>
          </a:p>
          <a:p>
            <a:pPr>
              <a:spcAft>
                <a:spcPts val="640"/>
              </a:spcAft>
            </a:pPr>
            <a:r>
              <a:rPr lang="en-US" sz="2400" dirty="0"/>
              <a:t>Until afternoon of Tuesday 11</a:t>
            </a:r>
            <a:r>
              <a:rPr lang="en-US" sz="2400" baseline="30000" dirty="0"/>
              <a:t>th</a:t>
            </a:r>
            <a:r>
              <a:rPr lang="en-US" sz="2400" dirty="0"/>
              <a:t> April</a:t>
            </a:r>
            <a:endParaRPr lang="en-GB" sz="2400" dirty="0"/>
          </a:p>
        </p:txBody>
      </p:sp>
      <p:sp>
        <p:nvSpPr>
          <p:cNvPr id="5" name="Shape 407"/>
          <p:cNvSpPr/>
          <p:nvPr/>
        </p:nvSpPr>
        <p:spPr>
          <a:xfrm>
            <a:off x="-768907" y="5756272"/>
            <a:ext cx="6604135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039926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little history …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6874204" y="5670331"/>
            <a:ext cx="547563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Heritage: NIST IGOR macros </a:t>
            </a:r>
          </a:p>
        </p:txBody>
      </p:sp>
      <p:pic>
        <p:nvPicPr>
          <p:cNvPr id="17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1261" y="3024849"/>
            <a:ext cx="3432105" cy="158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4.jpg" descr="NSF_log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288" y="2944181"/>
            <a:ext cx="2313745" cy="174576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6820275" y="3024849"/>
            <a:ext cx="5807465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DANSE project output</a:t>
            </a:r>
          </a:p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~ 8.5%  of funds were for SANS</a:t>
            </a:r>
          </a:p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Kickoff meeting August 2006</a:t>
            </a:r>
          </a:p>
        </p:txBody>
      </p:sp>
      <p:pic>
        <p:nvPicPr>
          <p:cNvPr id="173" name="image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4460" y="5495117"/>
            <a:ext cx="5287021" cy="98874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2981312" y="1620267"/>
            <a:ext cx="70421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Where did SasView come from?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Continuity …</a:t>
            </a:r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379772" y="2346337"/>
            <a:ext cx="10245255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NIST Supported initial transition from NSF funding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Expansion …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28859" y="4141145"/>
            <a:ext cx="127470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Now </a:t>
            </a:r>
            <a:r>
              <a:rPr lang="en-US" dirty="0" smtClean="0"/>
              <a:t>8</a:t>
            </a:r>
            <a:r>
              <a:rPr dirty="0" smtClean="0"/>
              <a:t> </a:t>
            </a:r>
            <a:r>
              <a:rPr dirty="0"/>
              <a:t>active facilities</a:t>
            </a:r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ORNL, ISIS, NIST, ESS, ILL, TUD/RID, </a:t>
            </a:r>
            <a:r>
              <a:rPr dirty="0" smtClean="0"/>
              <a:t>ANSTO</a:t>
            </a:r>
            <a:r>
              <a:rPr lang="en-US" dirty="0" smtClean="0"/>
              <a:t> and Diamond</a:t>
            </a:r>
            <a:endParaRPr dirty="0"/>
          </a:p>
        </p:txBody>
      </p:sp>
      <p:sp>
        <p:nvSpPr>
          <p:cNvPr id="183" name="Shape 183"/>
          <p:cNvSpPr/>
          <p:nvPr/>
        </p:nvSpPr>
        <p:spPr>
          <a:xfrm>
            <a:off x="1379772" y="2346337"/>
            <a:ext cx="10245255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NIST Supported initial transition from NSF funding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2540607" y="6526498"/>
            <a:ext cx="7634661" cy="16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SINE2020 Funding at ESS</a:t>
            </a:r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First major investment since DANSE</a:t>
            </a:r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2"/>
              </a:rPr>
              <a:t>http://sine2020.eu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Development Model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873729" y="2297564"/>
            <a:ext cx="9257342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Code is open source and publicly hosted at Github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Bug and Enhancement Ticket System - Trac</a:t>
            </a:r>
          </a:p>
        </p:txBody>
      </p:sp>
      <p:sp>
        <p:nvSpPr>
          <p:cNvPr id="189" name="Shape 189"/>
          <p:cNvSpPr/>
          <p:nvPr/>
        </p:nvSpPr>
        <p:spPr>
          <a:xfrm>
            <a:off x="1777832" y="5207409"/>
            <a:ext cx="9161366" cy="2314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/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1</a:t>
            </a:r>
            <a:r>
              <a:rPr sz="2400" baseline="30769" dirty="0"/>
              <a:t>st</a:t>
            </a:r>
            <a:r>
              <a:rPr sz="2400" dirty="0"/>
              <a:t> at NIST April 2013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2</a:t>
            </a:r>
            <a:r>
              <a:rPr sz="2400" baseline="30769" dirty="0"/>
              <a:t>nd</a:t>
            </a:r>
            <a:r>
              <a:rPr sz="2400" dirty="0"/>
              <a:t> at ISIS April 2014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3</a:t>
            </a:r>
            <a:r>
              <a:rPr sz="2400" baseline="30769" dirty="0"/>
              <a:t>rd</a:t>
            </a:r>
            <a:r>
              <a:rPr sz="2400" dirty="0"/>
              <a:t> at ESS Feb 2015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4</a:t>
            </a:r>
            <a:r>
              <a:rPr sz="2400" baseline="31999" dirty="0"/>
              <a:t>th</a:t>
            </a:r>
            <a:r>
              <a:rPr sz="2400" dirty="0"/>
              <a:t> </a:t>
            </a:r>
            <a:r>
              <a:rPr lang="en-US" sz="2400" dirty="0" smtClean="0"/>
              <a:t>at </a:t>
            </a:r>
            <a:r>
              <a:rPr sz="2400" dirty="0" smtClean="0"/>
              <a:t>TU Delft/RID </a:t>
            </a:r>
            <a:r>
              <a:rPr sz="2400" dirty="0"/>
              <a:t>March 2016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5</a:t>
            </a:r>
            <a:r>
              <a:rPr sz="2400" baseline="31999" dirty="0"/>
              <a:t>th</a:t>
            </a:r>
            <a:r>
              <a:rPr sz="2400" dirty="0"/>
              <a:t> at ORNL October </a:t>
            </a:r>
            <a:r>
              <a:rPr sz="2400" dirty="0" smtClean="0"/>
              <a:t>2016</a:t>
            </a:r>
            <a:endParaRPr lang="en-US" sz="2400" dirty="0" smtClean="0"/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at ILL/ESRF April 2017</a:t>
            </a:r>
            <a:endParaRPr sz="2400" dirty="0"/>
          </a:p>
        </p:txBody>
      </p:sp>
      <p:sp>
        <p:nvSpPr>
          <p:cNvPr id="190" name="Shape 190"/>
          <p:cNvSpPr/>
          <p:nvPr/>
        </p:nvSpPr>
        <p:spPr>
          <a:xfrm>
            <a:off x="1402544" y="1439468"/>
            <a:ext cx="10199713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66986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Open, Collaborative, Community Development</a:t>
            </a:r>
          </a:p>
        </p:txBody>
      </p:sp>
      <p:sp>
        <p:nvSpPr>
          <p:cNvPr id="191" name="Shape 191"/>
          <p:cNvSpPr/>
          <p:nvPr/>
        </p:nvSpPr>
        <p:spPr>
          <a:xfrm>
            <a:off x="3949201" y="3653381"/>
            <a:ext cx="481862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Bi-weekly developer calls </a:t>
            </a:r>
          </a:p>
        </p:txBody>
      </p:sp>
      <p:sp>
        <p:nvSpPr>
          <p:cNvPr id="192" name="Shape 192"/>
          <p:cNvSpPr/>
          <p:nvPr/>
        </p:nvSpPr>
        <p:spPr>
          <a:xfrm>
            <a:off x="5111378" y="4455736"/>
            <a:ext cx="24942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Code Camps</a:t>
            </a:r>
          </a:p>
        </p:txBody>
      </p:sp>
      <p:sp>
        <p:nvSpPr>
          <p:cNvPr id="193" name="Shape 193"/>
          <p:cNvSpPr/>
          <p:nvPr/>
        </p:nvSpPr>
        <p:spPr>
          <a:xfrm>
            <a:off x="4758718" y="7581570"/>
            <a:ext cx="319959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5 Year Roadmap</a:t>
            </a:r>
          </a:p>
        </p:txBody>
      </p:sp>
      <p:sp>
        <p:nvSpPr>
          <p:cNvPr id="194" name="Shape 194"/>
          <p:cNvSpPr/>
          <p:nvPr/>
        </p:nvSpPr>
        <p:spPr>
          <a:xfrm>
            <a:off x="6901466" y="8384799"/>
            <a:ext cx="5620569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2"/>
              </a:rPr>
              <a:t>http://github.com/SasView</a:t>
            </a:r>
          </a:p>
        </p:txBody>
      </p:sp>
      <p:sp>
        <p:nvSpPr>
          <p:cNvPr id="195" name="Shape 195"/>
          <p:cNvSpPr/>
          <p:nvPr/>
        </p:nvSpPr>
        <p:spPr>
          <a:xfrm>
            <a:off x="424420" y="8384799"/>
            <a:ext cx="4967586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/>
              </a:rPr>
              <a:t>http://www.sasview.org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339028" y="1151895"/>
            <a:ext cx="4326744" cy="578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>
            <a:lvl1pPr defTabSz="866986">
              <a:defRPr sz="3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www.sasview.org</a:t>
            </a:r>
          </a:p>
        </p:txBody>
      </p:sp>
      <p:sp>
        <p:nvSpPr>
          <p:cNvPr id="198" name="Shape 198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rPr dirty="0"/>
              <a:t>Development Model</a:t>
            </a:r>
          </a:p>
        </p:txBody>
      </p:sp>
      <p:grpSp>
        <p:nvGrpSpPr>
          <p:cNvPr id="201" name="Group 201"/>
          <p:cNvGrpSpPr/>
          <p:nvPr/>
        </p:nvGrpSpPr>
        <p:grpSpPr>
          <a:xfrm>
            <a:off x="638511" y="1740731"/>
            <a:ext cx="5816284" cy="7457949"/>
            <a:chOff x="0" y="0"/>
            <a:chExt cx="5816283" cy="7457947"/>
          </a:xfrm>
        </p:grpSpPr>
        <p:sp>
          <p:nvSpPr>
            <p:cNvPr id="199" name="Shape 199"/>
            <p:cNvSpPr/>
            <p:nvPr/>
          </p:nvSpPr>
          <p:spPr>
            <a:xfrm>
              <a:off x="0" y="0"/>
              <a:ext cx="5816284" cy="745794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/>
                <a:t>Task and bug </a:t>
              </a:r>
              <a:r>
                <a:rPr dirty="0" smtClean="0"/>
                <a:t>tracking </a:t>
              </a:r>
              <a:r>
                <a:rPr dirty="0"/>
                <a:t>trac.sasview.org</a:t>
              </a:r>
              <a:endParaRPr dirty="0">
                <a:hlinkClick r:id="rId2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</p:txBody>
        </p:sp>
        <p:pic>
          <p:nvPicPr>
            <p:cNvPr id="200" name="Screen Shot 2016-10-05 at 20.19.2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756" y="1171743"/>
              <a:ext cx="5670322" cy="5989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4" name="Group 204"/>
          <p:cNvGrpSpPr/>
          <p:nvPr/>
        </p:nvGrpSpPr>
        <p:grpSpPr>
          <a:xfrm>
            <a:off x="6720695" y="1753431"/>
            <a:ext cx="5816284" cy="7457949"/>
            <a:chOff x="0" y="0"/>
            <a:chExt cx="5816283" cy="7457947"/>
          </a:xfrm>
        </p:grpSpPr>
        <p:sp>
          <p:nvSpPr>
            <p:cNvPr id="202" name="Shape 202"/>
            <p:cNvSpPr/>
            <p:nvPr/>
          </p:nvSpPr>
          <p:spPr>
            <a:xfrm>
              <a:off x="0" y="0"/>
              <a:ext cx="5816284" cy="745794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Automated Builds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build.sasview.org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3" name="Screen Shot 2016-10-05 at 20.23.2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257" y="1168432"/>
              <a:ext cx="5643770" cy="5879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5" name="Shape 205"/>
          <p:cNvSpPr/>
          <p:nvPr/>
        </p:nvSpPr>
        <p:spPr>
          <a:xfrm>
            <a:off x="2439246" y="9185614"/>
            <a:ext cx="20118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66986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Hosted by UT</a:t>
            </a:r>
          </a:p>
        </p:txBody>
      </p:sp>
      <p:sp>
        <p:nvSpPr>
          <p:cNvPr id="206" name="Shape 206"/>
          <p:cNvSpPr/>
          <p:nvPr/>
        </p:nvSpPr>
        <p:spPr>
          <a:xfrm>
            <a:off x="8580274" y="9185614"/>
            <a:ext cx="20971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66986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Hosted by ESS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Development Team</a:t>
            </a:r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7442357" y="1363277"/>
            <a:ext cx="4624664" cy="638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Jurrian Bakker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Wim Bouwman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Miguel Gonzales (ILL)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Richard Heenan </a:t>
            </a:r>
            <a:r>
              <a:rPr dirty="0" smtClean="0"/>
              <a:t>(</a:t>
            </a:r>
            <a:r>
              <a:rPr lang="en-US" dirty="0" smtClean="0"/>
              <a:t>STFC</a:t>
            </a:r>
            <a:r>
              <a:rPr dirty="0" smtClean="0"/>
              <a:t>)</a:t>
            </a:r>
            <a:endParaRPr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Dirk Honecker (ILL)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Paul Kienzle (NIST)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Jeff Kryzwon (NIST)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Ricardo Leal (ORNL)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David Mannicke (ANSTO</a:t>
            </a:r>
            <a:r>
              <a:rPr dirty="0" smtClean="0"/>
              <a:t>)</a:t>
            </a:r>
            <a:endParaRPr lang="en-US" dirty="0" smtClean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Andrew Nelson (ANSTO)</a:t>
            </a:r>
            <a:endParaRPr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Torben Nielsen (ESS)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Lewis O’Driscoll </a:t>
            </a:r>
            <a:r>
              <a:rPr dirty="0" smtClean="0"/>
              <a:t>(</a:t>
            </a:r>
            <a:r>
              <a:rPr lang="en-US" dirty="0" smtClean="0"/>
              <a:t>STFC</a:t>
            </a:r>
            <a:r>
              <a:rPr dirty="0" smtClean="0"/>
              <a:t>)</a:t>
            </a:r>
            <a:endParaRPr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Steve Parnell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Wojciech Potrzebowski (ESS)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Piotr Rozyczko (ESS</a:t>
            </a:r>
            <a:r>
              <a:rPr dirty="0" smtClean="0"/>
              <a:t>)</a:t>
            </a:r>
            <a:endParaRPr lang="en-US" dirty="0" smtClean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Tim Snow (Diamond)</a:t>
            </a:r>
            <a:endParaRPr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Adam Washington </a:t>
            </a:r>
            <a:r>
              <a:rPr dirty="0" smtClean="0"/>
              <a:t>(</a:t>
            </a:r>
            <a:r>
              <a:rPr lang="en-US" dirty="0" smtClean="0"/>
              <a:t>STFC</a:t>
            </a:r>
            <a:r>
              <a:rPr dirty="0" smtClean="0"/>
              <a:t>)</a:t>
            </a:r>
            <a:endParaRPr dirty="0"/>
          </a:p>
        </p:txBody>
      </p:sp>
      <p:sp>
        <p:nvSpPr>
          <p:cNvPr id="211" name="Shape 211"/>
          <p:cNvSpPr/>
          <p:nvPr/>
        </p:nvSpPr>
        <p:spPr>
          <a:xfrm>
            <a:off x="1841382" y="1330332"/>
            <a:ext cx="385522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Paul Butler (NIST)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Mathieu Doucet (ORNL)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Andrew Jackson (ESS)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Steve King </a:t>
            </a:r>
            <a:r>
              <a:rPr dirty="0" smtClean="0"/>
              <a:t>(</a:t>
            </a:r>
            <a:r>
              <a:rPr lang="en-US" dirty="0" smtClean="0"/>
              <a:t>STFC</a:t>
            </a:r>
            <a:r>
              <a:rPr dirty="0" smtClean="0"/>
              <a:t>)</a:t>
            </a:r>
            <a:endParaRPr dirty="0"/>
          </a:p>
        </p:txBody>
      </p:sp>
      <p:pic>
        <p:nvPicPr>
          <p:cNvPr id="212" name="OMD087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808" y="3291840"/>
            <a:ext cx="4736294" cy="347377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7334134" y="8127354"/>
            <a:ext cx="512984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and thanks to the many previous contributors, particularly Jae Hie Cho and Alina Gervaise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436" t="5751" r="8140" b="26730"/>
          <a:stretch/>
        </p:blipFill>
        <p:spPr>
          <a:xfrm>
            <a:off x="1416929" y="5781822"/>
            <a:ext cx="5685023" cy="36809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26324" y="3291840"/>
            <a:ext cx="73577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Delft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7486" y="5818701"/>
            <a:ext cx="95859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ORNL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1016</Words>
  <Application>Microsoft Macintosh PowerPoint</Application>
  <PresentationFormat>Custom</PresentationFormat>
  <Paragraphs>265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Helvetica</vt:lpstr>
      <vt:lpstr>Helvetica Light</vt:lpstr>
      <vt:lpstr>Helvetica Neue</vt:lpstr>
      <vt:lpstr>Tahoma</vt:lpstr>
      <vt:lpstr>Wingdings</vt:lpstr>
      <vt:lpstr>White</vt:lpstr>
      <vt:lpstr>SasView : A Small Angle Scattering Analysis Software Package</vt:lpstr>
      <vt:lpstr>Analysis Software - Who’s Job is it Anyway?</vt:lpstr>
      <vt:lpstr>Analysis Software - Who’s Job is it Anyway?</vt:lpstr>
      <vt:lpstr>A little history …</vt:lpstr>
      <vt:lpstr>Continuity …</vt:lpstr>
      <vt:lpstr>Expansion …</vt:lpstr>
      <vt:lpstr>Development Model</vt:lpstr>
      <vt:lpstr>Development Model</vt:lpstr>
      <vt:lpstr>Current Development Team</vt:lpstr>
      <vt:lpstr>What Can SasView Do Currently?</vt:lpstr>
      <vt:lpstr>1D Analysis</vt:lpstr>
      <vt:lpstr>1D Analysis</vt:lpstr>
      <vt:lpstr>1D Analysis</vt:lpstr>
      <vt:lpstr>1D Analysis</vt:lpstr>
      <vt:lpstr>1D Analysis</vt:lpstr>
      <vt:lpstr>1D Analysis</vt:lpstr>
      <vt:lpstr>1D Analysis</vt:lpstr>
      <vt:lpstr>1D Analysis</vt:lpstr>
      <vt:lpstr>Constraints / Simultaneous Fit</vt:lpstr>
      <vt:lpstr>Constraints / Simultaneous Fit</vt:lpstr>
      <vt:lpstr>Constraints / Simultaneous Fit</vt:lpstr>
      <vt:lpstr>Constraints / Simultaneous Fit</vt:lpstr>
      <vt:lpstr>Constraints / Simultaneous Fit</vt:lpstr>
      <vt:lpstr>Fitting Algorithms</vt:lpstr>
      <vt:lpstr>Fitting Algorithms</vt:lpstr>
      <vt:lpstr>Fitting Algorithms</vt:lpstr>
      <vt:lpstr>Fitting Algorithms</vt:lpstr>
      <vt:lpstr>Fitting Algorithms</vt:lpstr>
      <vt:lpstr>Invariant Calculation</vt:lpstr>
      <vt:lpstr>P(r) Inversion</vt:lpstr>
      <vt:lpstr>Correlation Function Analysis (new!)</vt:lpstr>
      <vt:lpstr>Other Features</vt:lpstr>
      <vt:lpstr>2D Modelling</vt:lpstr>
      <vt:lpstr>Creating Models</vt:lpstr>
      <vt:lpstr>Creating Models</vt:lpstr>
      <vt:lpstr>SasView 4.1 is Out!</vt:lpstr>
      <vt:lpstr>Future …</vt:lpstr>
      <vt:lpstr>Future …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SasView : A Small Angle Scattering Analysis Software Package</dc:title>
  <cp:lastModifiedBy>Andrew Jackson</cp:lastModifiedBy>
  <cp:revision>33</cp:revision>
  <dcterms:modified xsi:type="dcterms:W3CDTF">2017-04-03T20:57:12Z</dcterms:modified>
</cp:coreProperties>
</file>